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Gill Sans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8" roundtripDataSignature="AMtx7mhjyPfBScVWuqi0VF4HOa+oT4Ey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GillSans-bold.fntdata"/><Relationship Id="rId16" Type="http://schemas.openxmlformats.org/officeDocument/2006/relationships/font" Target="fonts/GillSans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18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type="ctrTitle"/>
          </p:nvPr>
        </p:nvSpPr>
        <p:spPr>
          <a:xfrm>
            <a:off x="1200150" y="1790058"/>
            <a:ext cx="6743700" cy="123444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50"/>
              <a:buFont typeface="Gill Sans"/>
              <a:buNone/>
              <a:defRPr sz="285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" type="subTitle"/>
          </p:nvPr>
        </p:nvSpPr>
        <p:spPr>
          <a:xfrm>
            <a:off x="2021396" y="3264408"/>
            <a:ext cx="5101209" cy="929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13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3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3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1"/>
          <p:cNvSpPr txBox="1"/>
          <p:nvPr>
            <p:ph type="title"/>
          </p:nvPr>
        </p:nvSpPr>
        <p:spPr>
          <a:xfrm>
            <a:off x="603504" y="1682871"/>
            <a:ext cx="3364992" cy="856123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650"/>
              <a:buFont typeface="Gill Sans"/>
              <a:buNone/>
              <a:defRPr sz="165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" type="body"/>
          </p:nvPr>
        </p:nvSpPr>
        <p:spPr>
          <a:xfrm>
            <a:off x="5052060" y="603504"/>
            <a:ext cx="3611880" cy="3936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9087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25"/>
              <a:buChar char="•"/>
              <a:defRPr sz="1425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74" name="Google Shape;74;p21"/>
          <p:cNvSpPr txBox="1"/>
          <p:nvPr>
            <p:ph idx="2" type="body"/>
          </p:nvPr>
        </p:nvSpPr>
        <p:spPr>
          <a:xfrm>
            <a:off x="836676" y="2662439"/>
            <a:ext cx="2846070" cy="1645527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125"/>
              <a:buNone/>
              <a:defRPr sz="1125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050"/>
              <a:buNone/>
              <a:defRPr sz="1050"/>
            </a:lvl2pPr>
            <a:lvl3pPr indent="-2286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4pPr>
            <a:lvl5pPr indent="-2286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5pPr>
            <a:lvl6pPr indent="-2286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6pPr>
            <a:lvl7pPr indent="-2286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7pPr>
            <a:lvl8pPr indent="-2286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8pPr>
            <a:lvl9pPr indent="-2286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9pPr>
          </a:lstStyle>
          <a:p/>
        </p:txBody>
      </p:sp>
      <p:sp>
        <p:nvSpPr>
          <p:cNvPr id="75" name="Google Shape;75;p21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1" type="ftr"/>
          </p:nvPr>
        </p:nvSpPr>
        <p:spPr>
          <a:xfrm>
            <a:off x="603504" y="4677156"/>
            <a:ext cx="3843598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1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"/>
          <p:cNvSpPr/>
          <p:nvPr/>
        </p:nvSpPr>
        <p:spPr>
          <a:xfrm>
            <a:off x="1" y="0"/>
            <a:ext cx="4571999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2"/>
          <p:cNvSpPr txBox="1"/>
          <p:nvPr>
            <p:ph type="title"/>
          </p:nvPr>
        </p:nvSpPr>
        <p:spPr>
          <a:xfrm>
            <a:off x="606392" y="1682871"/>
            <a:ext cx="3371249" cy="85098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650"/>
              <a:buFont typeface="Gill Sans"/>
              <a:buNone/>
              <a:defRPr sz="165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2"/>
          <p:cNvSpPr/>
          <p:nvPr>
            <p:ph idx="2" type="pic"/>
          </p:nvPr>
        </p:nvSpPr>
        <p:spPr>
          <a:xfrm>
            <a:off x="4572000" y="0"/>
            <a:ext cx="4576573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82" name="Google Shape;82;p22"/>
          <p:cNvSpPr txBox="1"/>
          <p:nvPr>
            <p:ph idx="1" type="body"/>
          </p:nvPr>
        </p:nvSpPr>
        <p:spPr>
          <a:xfrm>
            <a:off x="836676" y="2662439"/>
            <a:ext cx="2846070" cy="1645528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125"/>
              <a:buNone/>
              <a:defRPr sz="1125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050"/>
              <a:buNone/>
              <a:defRPr sz="1050"/>
            </a:lvl2pPr>
            <a:lvl3pPr indent="-2286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4pPr>
            <a:lvl5pPr indent="-2286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5pPr>
            <a:lvl6pPr indent="-2286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6pPr>
            <a:lvl7pPr indent="-2286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7pPr>
            <a:lvl8pPr indent="-2286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8pPr>
            <a:lvl9pPr indent="-2286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9pPr>
          </a:lstStyle>
          <a:p/>
        </p:txBody>
      </p:sp>
      <p:sp>
        <p:nvSpPr>
          <p:cNvPr id="83" name="Google Shape;83;p22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11" type="ftr"/>
          </p:nvPr>
        </p:nvSpPr>
        <p:spPr>
          <a:xfrm>
            <a:off x="603504" y="4677156"/>
            <a:ext cx="3843598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2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" type="body"/>
          </p:nvPr>
        </p:nvSpPr>
        <p:spPr>
          <a:xfrm rot="5400000">
            <a:off x="3408757" y="243130"/>
            <a:ext cx="2326487" cy="57972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3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/>
          <p:nvPr>
            <p:ph type="title"/>
          </p:nvPr>
        </p:nvSpPr>
        <p:spPr>
          <a:xfrm rot="5400000">
            <a:off x="5108007" y="2084772"/>
            <a:ext cx="3737610" cy="973956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" type="body"/>
          </p:nvPr>
        </p:nvSpPr>
        <p:spPr>
          <a:xfrm rot="5400000">
            <a:off x="2128981" y="247317"/>
            <a:ext cx="3737610" cy="46488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4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" name="Google Shape;25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/>
          <p:nvPr>
            <p:ph type="ctrTitle"/>
          </p:nvPr>
        </p:nvSpPr>
        <p:spPr>
          <a:xfrm>
            <a:off x="1200150" y="1790058"/>
            <a:ext cx="6743700" cy="123444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50"/>
              <a:buFont typeface="Gill Sans"/>
              <a:buNone/>
              <a:defRPr sz="285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" type="subTitle"/>
          </p:nvPr>
        </p:nvSpPr>
        <p:spPr>
          <a:xfrm>
            <a:off x="2021396" y="3264408"/>
            <a:ext cx="5101209" cy="929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0" name="Google Shape;30;p12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2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1673352" y="1978534"/>
            <a:ext cx="5797296" cy="2326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5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6"/>
          <p:cNvSpPr txBox="1"/>
          <p:nvPr>
            <p:ph type="title"/>
          </p:nvPr>
        </p:nvSpPr>
        <p:spPr>
          <a:xfrm>
            <a:off x="1200150" y="1790058"/>
            <a:ext cx="6743700" cy="123444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50"/>
              <a:buFont typeface="Gill Sans"/>
              <a:buNone/>
              <a:defRPr sz="285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6"/>
          <p:cNvSpPr txBox="1"/>
          <p:nvPr>
            <p:ph idx="1" type="body"/>
          </p:nvPr>
        </p:nvSpPr>
        <p:spPr>
          <a:xfrm>
            <a:off x="2021396" y="3264349"/>
            <a:ext cx="5101209" cy="948812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sz="135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16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6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" type="body"/>
          </p:nvPr>
        </p:nvSpPr>
        <p:spPr>
          <a:xfrm>
            <a:off x="1186434" y="1978533"/>
            <a:ext cx="3203828" cy="2326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2" type="body"/>
          </p:nvPr>
        </p:nvSpPr>
        <p:spPr>
          <a:xfrm>
            <a:off x="4753737" y="1978533"/>
            <a:ext cx="3202685" cy="2326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7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 txBox="1"/>
          <p:nvPr>
            <p:ph idx="1" type="body"/>
          </p:nvPr>
        </p:nvSpPr>
        <p:spPr>
          <a:xfrm>
            <a:off x="1187577" y="1735075"/>
            <a:ext cx="3202686" cy="528065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25"/>
              <a:buNone/>
              <a:defRPr b="0" sz="1425" cap="none">
                <a:solidFill>
                  <a:srgbClr val="6B889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25"/>
              <a:buNone/>
              <a:defRPr b="1" sz="1425"/>
            </a:lvl2pPr>
            <a:lvl3pPr indent="-2286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b="1" sz="1350"/>
            </a:lvl3pPr>
            <a:lvl4pPr indent="-2286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54" name="Google Shape;54;p18"/>
          <p:cNvSpPr txBox="1"/>
          <p:nvPr>
            <p:ph idx="2" type="body"/>
          </p:nvPr>
        </p:nvSpPr>
        <p:spPr>
          <a:xfrm>
            <a:off x="1187577" y="2357438"/>
            <a:ext cx="3202686" cy="19475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idx="3" type="body"/>
          </p:nvPr>
        </p:nvSpPr>
        <p:spPr>
          <a:xfrm>
            <a:off x="4753737" y="2357438"/>
            <a:ext cx="3190113" cy="19475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048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4" type="body"/>
          </p:nvPr>
        </p:nvSpPr>
        <p:spPr>
          <a:xfrm>
            <a:off x="4753737" y="1735075"/>
            <a:ext cx="3202686" cy="528065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25"/>
              <a:buNone/>
              <a:defRPr b="0" sz="1425" cap="none">
                <a:solidFill>
                  <a:srgbClr val="6B889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25"/>
              <a:buNone/>
              <a:defRPr b="1" sz="1425"/>
            </a:lvl2pPr>
            <a:lvl3pPr indent="-2286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b="1" sz="1350"/>
            </a:lvl3pPr>
            <a:lvl4pPr indent="-2286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57" name="Google Shape;57;p18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8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0" name="Google Shape;60;p18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0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0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0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100"/>
              <a:buFont typeface="Gill Sans"/>
              <a:buNone/>
              <a:defRPr b="0" i="0" sz="21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1673352" y="1978534"/>
            <a:ext cx="5797296" cy="2326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4325" lvl="0" marL="4572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88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88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" name="Google Shape;10;p11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100"/>
              <a:buFont typeface="Gill Sans"/>
              <a:buNone/>
              <a:defRPr b="0" i="0" sz="21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10"/>
          <p:cNvSpPr txBox="1"/>
          <p:nvPr>
            <p:ph idx="1" type="body"/>
          </p:nvPr>
        </p:nvSpPr>
        <p:spPr>
          <a:xfrm>
            <a:off x="1673352" y="1978534"/>
            <a:ext cx="5797296" cy="2326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4325" lvl="0" marL="4572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20" name="Google Shape;20;p10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88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21" name="Google Shape;21;p10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88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22" name="Google Shape;22;p10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pX4EEZLGjGkav_PfuB0DT5UzfSbWJZs0/view" TargetMode="External"/><Relationship Id="rId4" Type="http://schemas.openxmlformats.org/officeDocument/2006/relationships/image" Target="../media/image1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"/>
          <p:cNvSpPr txBox="1"/>
          <p:nvPr>
            <p:ph type="ctrTitle"/>
          </p:nvPr>
        </p:nvSpPr>
        <p:spPr>
          <a:xfrm>
            <a:off x="4094226" y="1790058"/>
            <a:ext cx="4446269" cy="123444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GB"/>
              <a:t>WORLD WIDE WONDERS</a:t>
            </a:r>
            <a:endParaRPr/>
          </a:p>
        </p:txBody>
      </p:sp>
      <p:sp>
        <p:nvSpPr>
          <p:cNvPr id="103" name="Google Shape;103;p1"/>
          <p:cNvSpPr txBox="1"/>
          <p:nvPr>
            <p:ph idx="1" type="subTitle"/>
          </p:nvPr>
        </p:nvSpPr>
        <p:spPr>
          <a:xfrm>
            <a:off x="4094226" y="3264408"/>
            <a:ext cx="4446269" cy="929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500"/>
              <a:buNone/>
            </a:pPr>
            <a:r>
              <a:rPr lang="en-GB"/>
              <a:t>Bartsch Liam, Farrell Oisin, Gupta Sanil, Hartshorn Sam, Kaushik Tanmay</a:t>
            </a:r>
            <a:endParaRPr/>
          </a:p>
        </p:txBody>
      </p:sp>
      <p:pic>
        <p:nvPicPr>
          <p:cNvPr descr="Aerial view of skyscrapers" id="104" name="Google Shape;104;p1"/>
          <p:cNvPicPr preferRelativeResize="0"/>
          <p:nvPr/>
        </p:nvPicPr>
        <p:blipFill rotWithShape="1">
          <a:blip r:embed="rId3">
            <a:alphaModFix/>
          </a:blip>
          <a:srcRect b="0" l="20719" r="28381" t="0"/>
          <a:stretch/>
        </p:blipFill>
        <p:spPr>
          <a:xfrm>
            <a:off x="20" y="10"/>
            <a:ext cx="3490702" cy="5143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"/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Diagram&#10;&#10;Description automatically generated" id="110" name="Google Shape;110;p2"/>
          <p:cNvPicPr preferRelativeResize="0"/>
          <p:nvPr/>
        </p:nvPicPr>
        <p:blipFill rotWithShape="1">
          <a:blip r:embed="rId3">
            <a:alphaModFix/>
          </a:blip>
          <a:srcRect b="0" l="18449" r="18861" t="0"/>
          <a:stretch/>
        </p:blipFill>
        <p:spPr>
          <a:xfrm>
            <a:off x="3486925" y="10"/>
            <a:ext cx="2831579" cy="19760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erson holding a cell phone&#10;&#10;Description automatically generated with low confidence" id="111" name="Google Shape;111;p2"/>
          <p:cNvPicPr preferRelativeResize="0"/>
          <p:nvPr/>
        </p:nvPicPr>
        <p:blipFill rotWithShape="1">
          <a:blip r:embed="rId4">
            <a:alphaModFix/>
          </a:blip>
          <a:srcRect b="11891" l="0" r="-1" t="4378"/>
          <a:stretch/>
        </p:blipFill>
        <p:spPr>
          <a:xfrm>
            <a:off x="3486925" y="1976107"/>
            <a:ext cx="5653277" cy="315953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"/>
          <p:cNvSpPr/>
          <p:nvPr/>
        </p:nvSpPr>
        <p:spPr>
          <a:xfrm>
            <a:off x="0" y="0"/>
            <a:ext cx="3490722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3" name="Google Shape;113;p2"/>
          <p:cNvSpPr txBox="1"/>
          <p:nvPr>
            <p:ph type="title"/>
          </p:nvPr>
        </p:nvSpPr>
        <p:spPr>
          <a:xfrm>
            <a:off x="482600" y="482600"/>
            <a:ext cx="2522980" cy="1296033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ill Sans"/>
              <a:buNone/>
            </a:pPr>
            <a:r>
              <a:rPr lang="en-GB" sz="2800">
                <a:solidFill>
                  <a:schemeClr val="lt1"/>
                </a:solidFill>
              </a:rPr>
              <a:t>SMART </a:t>
            </a:r>
            <a:br>
              <a:rPr lang="en-GB" sz="2800">
                <a:solidFill>
                  <a:schemeClr val="lt1"/>
                </a:solidFill>
              </a:rPr>
            </a:br>
            <a:r>
              <a:rPr lang="en-GB" sz="2800">
                <a:solidFill>
                  <a:schemeClr val="lt1"/>
                </a:solidFill>
              </a:rPr>
              <a:t>BIKE-LOCK</a:t>
            </a:r>
            <a:endParaRPr/>
          </a:p>
        </p:txBody>
      </p:sp>
      <p:sp>
        <p:nvSpPr>
          <p:cNvPr id="114" name="Google Shape;114;p2"/>
          <p:cNvSpPr txBox="1"/>
          <p:nvPr>
            <p:ph idx="1" type="body"/>
          </p:nvPr>
        </p:nvSpPr>
        <p:spPr>
          <a:xfrm>
            <a:off x="482601" y="1978533"/>
            <a:ext cx="2522980" cy="25617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8"/>
              <a:buFont typeface="Arial"/>
              <a:buChar char="•"/>
            </a:pPr>
            <a:r>
              <a:rPr lang="en-GB" sz="1200">
                <a:solidFill>
                  <a:schemeClr val="lt1"/>
                </a:solidFill>
              </a:rPr>
              <a:t>Lock control via app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8"/>
              <a:buFont typeface="Arial"/>
              <a:buChar char="•"/>
            </a:pPr>
            <a:r>
              <a:rPr lang="en-GB" sz="1200">
                <a:solidFill>
                  <a:schemeClr val="lt1"/>
                </a:solidFill>
              </a:rPr>
              <a:t>Secure authentication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8"/>
              <a:buFont typeface="Arial"/>
              <a:buChar char="•"/>
            </a:pPr>
            <a:r>
              <a:rPr lang="en-GB" sz="1200">
                <a:solidFill>
                  <a:schemeClr val="lt1"/>
                </a:solidFill>
              </a:rPr>
              <a:t>Secure database connection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8"/>
              <a:buFont typeface="Arial"/>
              <a:buChar char="•"/>
            </a:pPr>
            <a:r>
              <a:rPr lang="en-GB" sz="1200">
                <a:solidFill>
                  <a:schemeClr val="lt1"/>
                </a:solidFill>
              </a:rPr>
              <a:t>Safe database storage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8"/>
              <a:buFont typeface="Arial"/>
              <a:buChar char="•"/>
            </a:pPr>
            <a:r>
              <a:rPr lang="en-GB" sz="1200">
                <a:solidFill>
                  <a:schemeClr val="lt1"/>
                </a:solidFill>
              </a:rPr>
              <a:t>Bluetooth Low Energy (BLE) functionality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8"/>
              <a:buFont typeface="Arial"/>
              <a:buChar char="•"/>
            </a:pPr>
            <a:r>
              <a:rPr lang="en-GB" sz="1200">
                <a:solidFill>
                  <a:schemeClr val="lt1"/>
                </a:solidFill>
              </a:rPr>
              <a:t>Theft protection detection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8"/>
              <a:buFont typeface="Arial"/>
              <a:buChar char="•"/>
            </a:pPr>
            <a:r>
              <a:rPr lang="en-GB" sz="1200">
                <a:solidFill>
                  <a:schemeClr val="lt1"/>
                </a:solidFill>
              </a:rPr>
              <a:t>Location tracking</a:t>
            </a:r>
            <a:endParaRPr/>
          </a:p>
        </p:txBody>
      </p:sp>
      <p:pic>
        <p:nvPicPr>
          <p:cNvPr id="115" name="Google Shape;115;p2"/>
          <p:cNvPicPr preferRelativeResize="0"/>
          <p:nvPr/>
        </p:nvPicPr>
        <p:blipFill rotWithShape="1">
          <a:blip r:embed="rId5">
            <a:alphaModFix/>
          </a:blip>
          <a:srcRect b="24275" l="0" r="2" t="5680"/>
          <a:stretch/>
        </p:blipFill>
        <p:spPr>
          <a:xfrm>
            <a:off x="6318504" y="10"/>
            <a:ext cx="2832354" cy="1983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"/>
          <p:cNvSpPr txBox="1"/>
          <p:nvPr>
            <p:ph type="title"/>
          </p:nvPr>
        </p:nvSpPr>
        <p:spPr>
          <a:xfrm>
            <a:off x="720090" y="723519"/>
            <a:ext cx="5578152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GB" sz="2200"/>
              <a:t>SCALE - IMPLEMENTED SOLUTIONS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t/>
            </a:r>
            <a:endParaRPr sz="2200"/>
          </a:p>
        </p:txBody>
      </p:sp>
      <p:sp>
        <p:nvSpPr>
          <p:cNvPr id="121" name="Google Shape;121;p3"/>
          <p:cNvSpPr txBox="1"/>
          <p:nvPr>
            <p:ph idx="1" type="body"/>
          </p:nvPr>
        </p:nvSpPr>
        <p:spPr>
          <a:xfrm>
            <a:off x="720090" y="1856358"/>
            <a:ext cx="5578152" cy="25569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n-GB" sz="1600"/>
              <a:t>Simple modular design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n-GB" sz="1600"/>
              <a:t>Cheap and affordable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n-GB" sz="1600"/>
              <a:t>Independent workflow for each node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n-GB" sz="1600"/>
              <a:t>Small requests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n-GB" sz="1600"/>
              <a:t>Reliable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n-GB" sz="1600"/>
              <a:t>Secure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n-GB" sz="1600"/>
              <a:t>Easy to use</a:t>
            </a:r>
            <a:endParaRPr/>
          </a:p>
        </p:txBody>
      </p:sp>
      <p:sp>
        <p:nvSpPr>
          <p:cNvPr id="122" name="Google Shape;122;p3"/>
          <p:cNvSpPr/>
          <p:nvPr/>
        </p:nvSpPr>
        <p:spPr>
          <a:xfrm>
            <a:off x="6680682" y="-1"/>
            <a:ext cx="2463317" cy="5143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3" name="Google Shape;123;p3"/>
          <p:cNvSpPr/>
          <p:nvPr/>
        </p:nvSpPr>
        <p:spPr>
          <a:xfrm>
            <a:off x="7053639" y="363474"/>
            <a:ext cx="1732943" cy="13126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Icon&#10;&#10;Description automatically generated" id="124" name="Google Shape;1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57167" y="476766"/>
            <a:ext cx="925888" cy="108608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3"/>
          <p:cNvSpPr/>
          <p:nvPr/>
        </p:nvSpPr>
        <p:spPr>
          <a:xfrm>
            <a:off x="7053639" y="1796796"/>
            <a:ext cx="1732943" cy="13126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A group of sticky notes&#10;&#10;Description automatically generated with low confidence" id="126" name="Google Shape;12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6054" y="1910088"/>
            <a:ext cx="1448114" cy="108608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3"/>
          <p:cNvSpPr/>
          <p:nvPr/>
        </p:nvSpPr>
        <p:spPr>
          <a:xfrm>
            <a:off x="7053639" y="3233535"/>
            <a:ext cx="1732943" cy="131267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Graphical user interface, diagram&#10;&#10;Description automatically generated" id="128" name="Google Shape;128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67279" y="3413705"/>
            <a:ext cx="1505664" cy="952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"/>
          <p:cNvSpPr txBox="1"/>
          <p:nvPr>
            <p:ph type="title"/>
          </p:nvPr>
        </p:nvSpPr>
        <p:spPr>
          <a:xfrm>
            <a:off x="603503" y="723519"/>
            <a:ext cx="4446478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GB" sz="1800"/>
              <a:t>POWER - IMPLEMENTED SOLUTIONS</a:t>
            </a:r>
            <a:endParaRPr/>
          </a:p>
        </p:txBody>
      </p:sp>
      <p:sp>
        <p:nvSpPr>
          <p:cNvPr id="134" name="Google Shape;134;p4"/>
          <p:cNvSpPr txBox="1"/>
          <p:nvPr>
            <p:ph idx="1" type="body"/>
          </p:nvPr>
        </p:nvSpPr>
        <p:spPr>
          <a:xfrm>
            <a:off x="364617" y="1978533"/>
            <a:ext cx="4921758" cy="2895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lang="en-GB" sz="2000"/>
              <a:t>Rechargeable  batteries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lang="en-GB" sz="2000"/>
              <a:t>Bluetooth Low Energy consumes less power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lang="en-GB" sz="2000"/>
              <a:t>Optimized code to reduce execution time</a:t>
            </a:r>
            <a:endParaRPr/>
          </a:p>
        </p:txBody>
      </p:sp>
      <p:sp>
        <p:nvSpPr>
          <p:cNvPr id="135" name="Google Shape;135;p4"/>
          <p:cNvSpPr/>
          <p:nvPr/>
        </p:nvSpPr>
        <p:spPr>
          <a:xfrm>
            <a:off x="5650992" y="-1"/>
            <a:ext cx="3493008" cy="5143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6" name="Google Shape;136;p4"/>
          <p:cNvSpPr/>
          <p:nvPr/>
        </p:nvSpPr>
        <p:spPr>
          <a:xfrm>
            <a:off x="6015609" y="359919"/>
            <a:ext cx="2763774" cy="4094227"/>
          </a:xfrm>
          <a:prstGeom prst="rect">
            <a:avLst/>
          </a:prstGeom>
          <a:noFill/>
          <a:ln cap="sq" cmpd="sng" w="317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7" name="Google Shape;137;p4"/>
          <p:cNvSpPr/>
          <p:nvPr/>
        </p:nvSpPr>
        <p:spPr>
          <a:xfrm>
            <a:off x="6139808" y="483363"/>
            <a:ext cx="2515376" cy="38473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8" name="Google Shape;138;p4"/>
          <p:cNvPicPr preferRelativeResize="0"/>
          <p:nvPr/>
        </p:nvPicPr>
        <p:blipFill rotWithShape="1">
          <a:blip r:embed="rId3">
            <a:alphaModFix/>
          </a:blip>
          <a:srcRect b="1" l="21227" r="25281" t="0"/>
          <a:stretch/>
        </p:blipFill>
        <p:spPr>
          <a:xfrm>
            <a:off x="6255326" y="616527"/>
            <a:ext cx="2269998" cy="176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4"/>
          <p:cNvPicPr preferRelativeResize="0"/>
          <p:nvPr/>
        </p:nvPicPr>
        <p:blipFill rotWithShape="1">
          <a:blip r:embed="rId4">
            <a:alphaModFix/>
          </a:blip>
          <a:srcRect b="4" l="740" r="4202" t="0"/>
          <a:stretch/>
        </p:blipFill>
        <p:spPr>
          <a:xfrm>
            <a:off x="6255326" y="2441322"/>
            <a:ext cx="2269998" cy="176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GB"/>
              <a:t>SECURITY - IMPLEMENTED SOLUTIONS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t/>
            </a:r>
            <a:endParaRPr/>
          </a:p>
        </p:txBody>
      </p:sp>
      <p:sp>
        <p:nvSpPr>
          <p:cNvPr id="145" name="Google Shape;145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GB" sz="1700"/>
              <a:t>Secure authentication</a:t>
            </a:r>
            <a:endParaRPr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GB" sz="1700"/>
              <a:t>Stolen state implementation</a:t>
            </a:r>
            <a:endParaRPr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GB" sz="1700"/>
              <a:t>Speaker alarm (extension)</a:t>
            </a:r>
            <a:endParaRPr/>
          </a:p>
        </p:txBody>
      </p:sp>
      <p:pic>
        <p:nvPicPr>
          <p:cNvPr id="146" name="Google Shape;14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6893" y="1567543"/>
            <a:ext cx="2817801" cy="141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30375" y="2830993"/>
            <a:ext cx="3622976" cy="206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299" y="2533131"/>
            <a:ext cx="3503697" cy="197082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6"/>
          <p:cNvSpPr/>
          <p:nvPr/>
        </p:nvSpPr>
        <p:spPr>
          <a:xfrm>
            <a:off x="3986295" y="-1"/>
            <a:ext cx="5157705" cy="5143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4" name="Google Shape;154;p6"/>
          <p:cNvSpPr txBox="1"/>
          <p:nvPr>
            <p:ph type="title"/>
          </p:nvPr>
        </p:nvSpPr>
        <p:spPr>
          <a:xfrm>
            <a:off x="4134678" y="967518"/>
            <a:ext cx="5009321" cy="89154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GB" sz="1800"/>
              <a:t>UPDATES – </a:t>
            </a:r>
            <a:br>
              <a:rPr lang="en-GB" sz="1800"/>
            </a:br>
            <a:r>
              <a:rPr lang="en-GB" sz="1800"/>
              <a:t>IMPLEMENTED SOLUTIONS</a:t>
            </a:r>
            <a:endParaRPr/>
          </a:p>
        </p:txBody>
      </p:sp>
      <p:pic>
        <p:nvPicPr>
          <p:cNvPr id="155" name="Google Shape;15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1299" y="321003"/>
            <a:ext cx="3503697" cy="197082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6"/>
          <p:cNvSpPr txBox="1"/>
          <p:nvPr>
            <p:ph idx="1" type="body"/>
          </p:nvPr>
        </p:nvSpPr>
        <p:spPr>
          <a:xfrm>
            <a:off x="4460682" y="2291832"/>
            <a:ext cx="4220681" cy="2714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n-GB" sz="1800">
                <a:solidFill>
                  <a:srgbClr val="FFFFFF"/>
                </a:solidFill>
              </a:rPr>
              <a:t>Version control to roll back to previous version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n-GB" sz="1800">
                <a:solidFill>
                  <a:srgbClr val="FFFFFF"/>
                </a:solidFill>
              </a:rPr>
              <a:t>Remote update rollout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en-GB" sz="1800">
                <a:solidFill>
                  <a:srgbClr val="FFFFFF"/>
                </a:solidFill>
              </a:rPr>
              <a:t>Easily update each lock via USB port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7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>
            <a:off x="4379095" y="1480936"/>
            <a:ext cx="4016375" cy="3268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7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>
            <a:off x="284727" y="1480936"/>
            <a:ext cx="3933857" cy="326881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GB"/>
              <a:t>CHALLENGES/PROBLEMS - SOLUTIONS</a:t>
            </a:r>
            <a:endParaRPr/>
          </a:p>
        </p:txBody>
      </p:sp>
      <p:sp>
        <p:nvSpPr>
          <p:cNvPr id="164" name="Google Shape;164;p7"/>
          <p:cNvSpPr txBox="1"/>
          <p:nvPr>
            <p:ph idx="1" type="body"/>
          </p:nvPr>
        </p:nvSpPr>
        <p:spPr>
          <a:xfrm>
            <a:off x="456650" y="1659743"/>
            <a:ext cx="3503100" cy="27770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>
                <a:solidFill>
                  <a:schemeClr val="dk1"/>
                </a:solidFill>
              </a:rPr>
              <a:t>Problems</a:t>
            </a:r>
            <a:endParaRPr b="1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-GB">
                <a:solidFill>
                  <a:schemeClr val="dk1"/>
                </a:solidFill>
              </a:rPr>
              <a:t>Power usage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>
                <a:solidFill>
                  <a:schemeClr val="dk1"/>
                </a:solidFill>
              </a:rPr>
              <a:t>Connection between database and bike lock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>
                <a:solidFill>
                  <a:schemeClr val="dk1"/>
                </a:solidFill>
              </a:rPr>
              <a:t>App bugs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>
                <a:solidFill>
                  <a:schemeClr val="dk1"/>
                </a:solidFill>
              </a:rPr>
              <a:t>ESP32 Memory crashes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>
                <a:solidFill>
                  <a:schemeClr val="dk1"/>
                </a:solidFill>
              </a:rPr>
              <a:t>GPS issues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5" name="Google Shape;165;p7"/>
          <p:cNvSpPr txBox="1"/>
          <p:nvPr>
            <p:ph idx="4294967295" type="body"/>
          </p:nvPr>
        </p:nvSpPr>
        <p:spPr>
          <a:xfrm>
            <a:off x="4572000" y="1838276"/>
            <a:ext cx="3697357" cy="25428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-GB">
                <a:solidFill>
                  <a:schemeClr val="dk1"/>
                </a:solidFill>
              </a:rPr>
              <a:t>Solutions</a:t>
            </a:r>
            <a:endParaRPr b="1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-GB">
                <a:solidFill>
                  <a:schemeClr val="dk1"/>
                </a:solidFill>
              </a:rPr>
              <a:t>Use outlet instead of battery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>
                <a:solidFill>
                  <a:schemeClr val="dk1"/>
                </a:solidFill>
              </a:rPr>
              <a:t>Use library and https to talk with database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>
                <a:solidFill>
                  <a:schemeClr val="dk1"/>
                </a:solidFill>
              </a:rPr>
              <a:t>Use previous working version (Ideal fix bugs)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>
                <a:solidFill>
                  <a:schemeClr val="dk1"/>
                </a:solidFill>
              </a:rPr>
              <a:t>Use other ESP32 for bluetooth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>
                <a:solidFill>
                  <a:schemeClr val="dk1"/>
                </a:solidFill>
              </a:rPr>
              <a:t>Received new GPS that worked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5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GB"/>
              <a:t>DEMO</a:t>
            </a:r>
            <a:endParaRPr/>
          </a:p>
        </p:txBody>
      </p:sp>
      <p:pic>
        <p:nvPicPr>
          <p:cNvPr id="171" name="Google Shape;171;p8" title="Demo.m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48425" y="114962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GB"/>
              <a:t>REFLECTIONS</a:t>
            </a:r>
            <a:endParaRPr/>
          </a:p>
        </p:txBody>
      </p:sp>
      <p:sp>
        <p:nvSpPr>
          <p:cNvPr id="177" name="Google Shape;177;p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/>
              <a:t>A problem is always simpler when broken up into smaller parts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/>
              <a:t>Get the small stuff done first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/>
              <a:t>Properly label commit messages</a:t>
            </a:r>
            <a:endParaRPr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-GB" sz="1500"/>
              <a:t>Create a mini diagram of your wiring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500"/>
          </a:p>
        </p:txBody>
      </p:sp>
      <p:pic>
        <p:nvPicPr>
          <p:cNvPr id="178" name="Google Shape;17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9899" y="2764425"/>
            <a:ext cx="2836724" cy="184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86602" y="3045400"/>
            <a:ext cx="2494274" cy="17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